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94" r:id="rId7"/>
    <p:sldId id="295" r:id="rId8"/>
    <p:sldId id="282" r:id="rId9"/>
    <p:sldId id="302" r:id="rId10"/>
    <p:sldId id="283" r:id="rId11"/>
    <p:sldId id="284" r:id="rId12"/>
    <p:sldId id="285" r:id="rId13"/>
    <p:sldId id="286" r:id="rId14"/>
    <p:sldId id="290" r:id="rId15"/>
    <p:sldId id="291" r:id="rId16"/>
    <p:sldId id="287" r:id="rId17"/>
    <p:sldId id="292" r:id="rId18"/>
    <p:sldId id="288" r:id="rId19"/>
    <p:sldId id="296" r:id="rId20"/>
    <p:sldId id="297" r:id="rId21"/>
    <p:sldId id="298" r:id="rId22"/>
    <p:sldId id="299" r:id="rId23"/>
    <p:sldId id="300" r:id="rId24"/>
    <p:sldId id="301" r:id="rId25"/>
    <p:sldId id="289" r:id="rId26"/>
    <p:sldId id="293" r:id="rId27"/>
    <p:sldId id="306" r:id="rId28"/>
    <p:sldId id="307" r:id="rId29"/>
    <p:sldId id="308" r:id="rId30"/>
    <p:sldId id="305" r:id="rId31"/>
    <p:sldId id="303" r:id="rId32"/>
    <p:sldId id="304" r:id="rId33"/>
    <p:sldId id="281" r:id="rId34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9D1E963-F79C-4735-8C84-C37BF41F5A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5FACE08-0675-4FE8-B98E-48CCAAD401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828E8F-6D6B-4E41-8774-7DBC6CB2C8FC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410EA-4DB9-4ED7-9086-00E882D8E57F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A22E7-A238-4FE9-B84A-D97993DF7EAB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42F30-4B77-459A-BE55-7F4F7F73D4B8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98E7A-E422-4160-B1C2-F04F0CA425BA}" type="slidenum">
              <a:rPr lang="en-US"/>
              <a:pPr/>
              <a:t>13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BE5F8-F487-417E-A0AD-435B21B34FBA}" type="slidenum">
              <a:rPr lang="en-US"/>
              <a:pPr/>
              <a:t>16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D0F76-CC56-4BD2-9026-621D5F55A7A2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FABD4-16AC-4020-AE78-3C08F4370EF3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D1678-0D9A-4270-A66D-6AE07722E723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272AB-4635-4BA6-8473-095CC1CD7509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B2C02-F59D-4368-A723-58C8A43FB2D5}" type="slidenum">
              <a:rPr lang="en-US"/>
              <a:pPr/>
              <a:t>33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2A53A-F289-4F19-BCE5-E05299A2DB2D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C5B39-B0EB-47F5-B385-E6CD4B55B614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B8032-685D-4C7D-8D96-ECF8817A5B3E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CE08-0675-4FE8-B98E-48CCAAD401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B79BB1-61EF-4C7B-A8A1-8AFD8A92B3E6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ED7C49-FD4C-4243-8202-2B8BBBDCD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894DD-83CC-4386-A8E5-73F698D5727C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9DA28-DE18-4C63-8FBF-468FCE815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1D3373-33DF-4D14-AF20-E0308FA16416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6AE2EB-42FB-4E83-B4CD-C479D125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1F42A-96B2-4556-99B2-AB87EBD83F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13CCA7-CB27-4DBE-9435-A71E5420799C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47FF62-4B41-41B8-8DAD-6C63BF2C8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957-00CE-4BF1-9DE6-533BF74ACD34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5DDBC-F3B9-45FE-9A5A-066FA63F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658-294A-4CD8-B322-6A4A40D1328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EDD692-858E-4961-9B4F-BFCC7309A3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F442D4-B700-4C8F-A5F3-C4B4C1B015E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D2B957-356F-4367-A7FF-0FB8F3698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E9E11-2CB0-46D9-BEC1-457249FE720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7A154-8028-4E8E-A2DE-E3BCFAC20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AFBF8-26F7-47B9-97BD-A3CBE14A04D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A1805-52DD-4ED0-8D17-91CD90CEC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EDBE8-B1AA-4B86-897D-5D398C56E126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48E87-4FA9-43BB-AD87-7D6F05410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7775DF-89A2-48C2-9EDB-CF750406FB3E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C06275-B7F3-4EA0-8A59-016885EE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8925" y="762000"/>
            <a:ext cx="6502400" cy="1482725"/>
          </a:xfrm>
        </p:spPr>
        <p:txBody>
          <a:bodyPr/>
          <a:lstStyle/>
          <a:p>
            <a:r>
              <a:rPr lang="en-US" sz="4400"/>
              <a:t>TRANSDERMAL DRUG DELIVERY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/>
            <a:r>
              <a:rPr lang="en-US"/>
              <a:t>by</a:t>
            </a:r>
          </a:p>
          <a:p>
            <a:pPr marL="609600" indent="-609600"/>
            <a:r>
              <a:rPr lang="en-US"/>
              <a:t>A. S. Adebayo, PhD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4CC3C996-FC2D-4F3E-92D5-534170E35543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9A49166-255D-40B2-A3E2-69C3E8D3B8A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Formulation of TDDS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3600" b="1" dirty="0"/>
              <a:t>The main components of TDDS are</a:t>
            </a:r>
            <a:r>
              <a:rPr lang="en-US" sz="3600" b="1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US" sz="3600" b="1" dirty="0"/>
          </a:p>
          <a:p>
            <a:r>
              <a:rPr lang="en-US" sz="3600" b="1" dirty="0"/>
              <a:t>The </a:t>
            </a:r>
            <a:r>
              <a:rPr lang="en-US" sz="3600" b="1" dirty="0" smtClean="0"/>
              <a:t>drug</a:t>
            </a:r>
          </a:p>
          <a:p>
            <a:pPr>
              <a:buNone/>
            </a:pPr>
            <a:endParaRPr lang="en-US" sz="3600" b="1" dirty="0"/>
          </a:p>
          <a:p>
            <a:r>
              <a:rPr lang="en-US" sz="3600" b="1" dirty="0"/>
              <a:t>The base/delivery </a:t>
            </a:r>
            <a:r>
              <a:rPr lang="en-US" sz="3600" b="1" dirty="0" smtClean="0"/>
              <a:t>device</a:t>
            </a:r>
          </a:p>
          <a:p>
            <a:pPr>
              <a:buNone/>
            </a:pPr>
            <a:endParaRPr lang="en-US" sz="3600" b="1" dirty="0"/>
          </a:p>
          <a:p>
            <a:r>
              <a:rPr lang="en-US" sz="3600" b="1" dirty="0"/>
              <a:t>The </a:t>
            </a:r>
            <a:r>
              <a:rPr lang="en-US" sz="3600" b="1" dirty="0" err="1"/>
              <a:t>Percutaneous</a:t>
            </a:r>
            <a:r>
              <a:rPr lang="en-US" sz="3600" b="1" dirty="0"/>
              <a:t> absorption enhancers.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035A-ACB8-4376-BB87-90649B947D69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31E9-F1C2-4386-A952-F1B4F0A2D2A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Drugs in TDDS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Examples of drugs meeting the criteria for delivery in TDDS are</a:t>
            </a:r>
            <a:r>
              <a:rPr lang="en-US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1)	</a:t>
            </a:r>
            <a:r>
              <a:rPr lang="en-US" dirty="0" err="1"/>
              <a:t>Clonidine</a:t>
            </a:r>
            <a:r>
              <a:rPr lang="en-US" dirty="0"/>
              <a:t> </a:t>
            </a:r>
            <a:r>
              <a:rPr lang="en-US" dirty="0" err="1"/>
              <a:t>Catapress</a:t>
            </a:r>
            <a:r>
              <a:rPr lang="en-US" dirty="0"/>
              <a:t>®-TTS – </a:t>
            </a:r>
            <a:r>
              <a:rPr lang="en-US" sz="2000" b="1" i="1" dirty="0"/>
              <a:t>Four layered patch for antihypertensive delivery of </a:t>
            </a:r>
            <a:r>
              <a:rPr lang="en-US" sz="2000" b="1" i="1" dirty="0" err="1"/>
              <a:t>clonidine</a:t>
            </a:r>
            <a:r>
              <a:rPr lang="en-US" sz="2000" b="1" i="1" dirty="0"/>
              <a:t> over 7 </a:t>
            </a:r>
            <a:r>
              <a:rPr lang="en-US" sz="2000" b="1" i="1" dirty="0" smtClean="0"/>
              <a:t>days</a:t>
            </a:r>
          </a:p>
          <a:p>
            <a:pPr>
              <a:lnSpc>
                <a:spcPct val="90000"/>
              </a:lnSpc>
              <a:buNone/>
            </a:pPr>
            <a:endParaRPr lang="en-US" sz="2000" b="1" i="1" dirty="0"/>
          </a:p>
          <a:p>
            <a:pPr>
              <a:lnSpc>
                <a:spcPct val="90000"/>
              </a:lnSpc>
            </a:pPr>
            <a:r>
              <a:rPr lang="en-US" dirty="0"/>
              <a:t>2)	</a:t>
            </a:r>
            <a:r>
              <a:rPr lang="en-US" dirty="0" err="1"/>
              <a:t>Estradiol</a:t>
            </a:r>
            <a:r>
              <a:rPr lang="en-US" dirty="0"/>
              <a:t> - Estraderm® (</a:t>
            </a:r>
            <a:r>
              <a:rPr lang="en-US" dirty="0" err="1"/>
              <a:t>Norvatis</a:t>
            </a:r>
            <a:r>
              <a:rPr lang="en-US" dirty="0"/>
              <a:t>) – </a:t>
            </a:r>
            <a:r>
              <a:rPr lang="en-US" sz="2000" b="1" i="1" dirty="0"/>
              <a:t>Four-layered patch and </a:t>
            </a:r>
            <a:r>
              <a:rPr lang="en-US" sz="2000" b="1" i="1" dirty="0" err="1"/>
              <a:t>Vivelle</a:t>
            </a:r>
            <a:r>
              <a:rPr lang="en-US" sz="2000" b="1" i="1" dirty="0"/>
              <a:t>® (</a:t>
            </a:r>
            <a:r>
              <a:rPr lang="en-US" sz="2000" b="1" i="1" dirty="0" err="1"/>
              <a:t>Norvatis</a:t>
            </a:r>
            <a:r>
              <a:rPr lang="en-US" sz="2000" b="1" i="1" dirty="0"/>
              <a:t>) – three-layered patch. Both are designed to release 17β-estradiol continuously</a:t>
            </a:r>
            <a:r>
              <a:rPr lang="en-US" sz="2000" b="1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000" b="1" i="1" dirty="0"/>
          </a:p>
          <a:p>
            <a:pPr>
              <a:lnSpc>
                <a:spcPct val="90000"/>
              </a:lnSpc>
            </a:pPr>
            <a:r>
              <a:rPr lang="en-US" dirty="0"/>
              <a:t>3)	Nicotine - </a:t>
            </a:r>
            <a:r>
              <a:rPr lang="en-US" dirty="0" err="1"/>
              <a:t>Habitrol</a:t>
            </a:r>
            <a:r>
              <a:rPr lang="en-US" dirty="0"/>
              <a:t>® (</a:t>
            </a:r>
            <a:r>
              <a:rPr lang="en-US" dirty="0" err="1"/>
              <a:t>Norvatis</a:t>
            </a:r>
            <a:r>
              <a:rPr lang="en-US" dirty="0"/>
              <a:t> consumer)- </a:t>
            </a:r>
            <a:r>
              <a:rPr lang="en-US" sz="2000" b="1" i="1" dirty="0"/>
              <a:t>Multilayered patch for controlling nicotine dependence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F251-5A17-4B4E-811D-62190B799E9B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324D-DBB8-4066-89D4-0EDE027B6CB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Delivery Devices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These are also known as “</a:t>
            </a:r>
            <a:r>
              <a:rPr lang="en-US" dirty="0" err="1"/>
              <a:t>transdermal</a:t>
            </a:r>
            <a:r>
              <a:rPr lang="en-US" dirty="0"/>
              <a:t> patches”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Designed to support the passage of drug substances from the surface of the skin through its various layers into the systemic circulation.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two most common types are </a:t>
            </a:r>
            <a:r>
              <a:rPr lang="en-US" dirty="0" smtClean="0"/>
              <a:t>the: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monolithic </a:t>
            </a:r>
            <a:r>
              <a:rPr lang="en-US" dirty="0" smtClean="0"/>
              <a:t>systems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membrane controlled TDS.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EB96-D654-414E-A603-2470EBCCF0BE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56FC-ECAA-4F43-A802-9CC3E433B1D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239000" cy="1234440"/>
          </a:xfrm>
        </p:spPr>
        <p:txBody>
          <a:bodyPr>
            <a:normAutofit/>
          </a:bodyPr>
          <a:lstStyle/>
          <a:p>
            <a:r>
              <a:rPr lang="en-US" sz="4000" b="1" i="1" dirty="0"/>
              <a:t>Monolithic </a:t>
            </a:r>
            <a:r>
              <a:rPr lang="en-US" sz="4000" b="1" i="1" dirty="0" smtClean="0"/>
              <a:t>systems</a:t>
            </a:r>
            <a:endParaRPr lang="en-US" sz="4000" b="1" i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5438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3200" b="1" i="1" dirty="0" smtClean="0"/>
          </a:p>
          <a:p>
            <a:pPr>
              <a:lnSpc>
                <a:spcPct val="90000"/>
              </a:lnSpc>
            </a:pPr>
            <a:r>
              <a:rPr lang="en-US" sz="3200" b="1" i="1" dirty="0" smtClean="0"/>
              <a:t>Monolithic </a:t>
            </a:r>
            <a:r>
              <a:rPr lang="en-US" sz="3200" b="1" i="1" dirty="0"/>
              <a:t>systems</a:t>
            </a:r>
            <a:r>
              <a:rPr lang="en-US" sz="3200" dirty="0"/>
              <a:t> – </a:t>
            </a:r>
            <a:r>
              <a:rPr lang="en-US" sz="3200" b="1" i="1" dirty="0"/>
              <a:t>The design incorporates a drug matrix layer between the device backing and the frontal layers</a:t>
            </a:r>
            <a:r>
              <a:rPr lang="en-US" sz="3200" b="1" i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3200" b="1" i="1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900" b="1" i="1" dirty="0" smtClean="0"/>
              <a:t>The </a:t>
            </a:r>
            <a:r>
              <a:rPr lang="en-US" sz="2900" b="1" i="1" dirty="0"/>
              <a:t>polymer matrix controls the rate at which the drug is released for </a:t>
            </a:r>
            <a:r>
              <a:rPr lang="en-US" sz="2900" b="1" i="1" dirty="0" err="1"/>
              <a:t>percutaneous</a:t>
            </a:r>
            <a:r>
              <a:rPr lang="en-US" sz="2900" b="1" i="1" dirty="0"/>
              <a:t> absorption</a:t>
            </a:r>
            <a:r>
              <a:rPr lang="en-US" sz="2900" b="1" i="1" dirty="0" smtClean="0"/>
              <a:t>.</a:t>
            </a:r>
            <a:endParaRPr lang="en-US" sz="29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95F4-9753-432C-AAFC-DEC203B34213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FBC1-DB39-4C10-B769-CE34C1B2904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>Membrane controlled systems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US" sz="3600" b="1" i="1" dirty="0" smtClean="0"/>
          </a:p>
          <a:p>
            <a:pPr>
              <a:lnSpc>
                <a:spcPct val="90000"/>
              </a:lnSpc>
            </a:pPr>
            <a:r>
              <a:rPr lang="en-US" sz="3600" b="1" i="1" dirty="0" smtClean="0"/>
              <a:t>Membrane controlled systems</a:t>
            </a:r>
            <a:r>
              <a:rPr lang="en-US" sz="3600" dirty="0" smtClean="0"/>
              <a:t> – </a:t>
            </a:r>
            <a:r>
              <a:rPr lang="en-US" sz="3600" b="1" i="1" dirty="0" smtClean="0"/>
              <a:t>Designed to contain:</a:t>
            </a:r>
          </a:p>
          <a:p>
            <a:pPr>
              <a:lnSpc>
                <a:spcPct val="90000"/>
              </a:lnSpc>
              <a:buNone/>
            </a:pPr>
            <a:endParaRPr lang="en-US" sz="3600" b="1" i="1" dirty="0" smtClean="0"/>
          </a:p>
          <a:p>
            <a:pPr lvl="1">
              <a:lnSpc>
                <a:spcPct val="90000"/>
              </a:lnSpc>
            </a:pPr>
            <a:r>
              <a:rPr lang="en-US" sz="3300" b="1" i="1" dirty="0" smtClean="0"/>
              <a:t>a drug reservoir or “pouch” usually in liquid or gel form</a:t>
            </a:r>
          </a:p>
          <a:p>
            <a:pPr lvl="1">
              <a:lnSpc>
                <a:spcPct val="90000"/>
              </a:lnSpc>
              <a:buNone/>
            </a:pPr>
            <a:endParaRPr lang="en-US" sz="3300" b="1" i="1" dirty="0" smtClean="0"/>
          </a:p>
          <a:p>
            <a:pPr lvl="1">
              <a:lnSpc>
                <a:spcPct val="90000"/>
              </a:lnSpc>
            </a:pPr>
            <a:r>
              <a:rPr lang="en-US" sz="3300" b="1" i="1" dirty="0" smtClean="0"/>
              <a:t>a rate controlling membrane</a:t>
            </a:r>
          </a:p>
          <a:p>
            <a:pPr lvl="1">
              <a:lnSpc>
                <a:spcPct val="90000"/>
              </a:lnSpc>
              <a:buNone/>
            </a:pPr>
            <a:endParaRPr lang="en-US" sz="3300" b="1" i="1" dirty="0" smtClean="0"/>
          </a:p>
          <a:p>
            <a:pPr lvl="1">
              <a:lnSpc>
                <a:spcPct val="90000"/>
              </a:lnSpc>
            </a:pPr>
            <a:r>
              <a:rPr lang="en-US" sz="3300" b="1" i="1" dirty="0" smtClean="0"/>
              <a:t>a backing, adhesive and protecting layers. </a:t>
            </a:r>
          </a:p>
          <a:p>
            <a:pPr>
              <a:buNone/>
            </a:pPr>
            <a:endParaRPr lang="en-029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>Membrane controlled systems .. Cont.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These systems may be prepared by:</a:t>
            </a:r>
          </a:p>
          <a:p>
            <a:pPr>
              <a:buNone/>
            </a:pPr>
            <a:endParaRPr lang="en-US" sz="3600" b="1" dirty="0" smtClean="0"/>
          </a:p>
          <a:p>
            <a:pPr lvl="1"/>
            <a:r>
              <a:rPr lang="en-US" sz="3300" b="1" i="1" dirty="0" smtClean="0"/>
              <a:t>pre-constructing the delivery unit, filling in the drug reservoir and sealing </a:t>
            </a:r>
          </a:p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i="1" dirty="0" smtClean="0"/>
              <a:t>OR</a:t>
            </a:r>
            <a:r>
              <a:rPr lang="en-US" sz="3600" b="1" dirty="0" smtClean="0"/>
              <a:t> </a:t>
            </a:r>
          </a:p>
          <a:p>
            <a:pPr>
              <a:buNone/>
            </a:pPr>
            <a:endParaRPr lang="en-US" sz="3600" b="1" dirty="0" smtClean="0"/>
          </a:p>
          <a:p>
            <a:pPr lvl="1"/>
            <a:r>
              <a:rPr lang="en-US" sz="3300" b="1" dirty="0" smtClean="0"/>
              <a:t>a process of lamination, which involves a continuous process of construction, dosing and sealing.</a:t>
            </a:r>
          </a:p>
          <a:p>
            <a:pPr>
              <a:buNone/>
            </a:pPr>
            <a:endParaRPr lang="en-029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/>
          </a:bodyPr>
          <a:lstStyle/>
          <a:p>
            <a:r>
              <a:rPr lang="en-US" i="1" dirty="0"/>
              <a:t>Advantages </a:t>
            </a:r>
            <a:r>
              <a:rPr lang="en-US" i="1" dirty="0" smtClean="0"/>
              <a:t>of </a:t>
            </a:r>
            <a:r>
              <a:rPr lang="en-US" i="1" dirty="0"/>
              <a:t>TDDS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9416"/>
            <a:ext cx="7772400" cy="48463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Avoidance of gastrointestinal absorption difficulties caused by pH, enzyme and drug interaction with food, etc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Suitable in cases where oral route is not appropriate as in </a:t>
            </a:r>
            <a:r>
              <a:rPr lang="en-US" sz="2400" dirty="0" smtClean="0"/>
              <a:t>vomiting/diarrhea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Avoidance of the first pass metabolism in the liver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000" dirty="0"/>
              <a:t>Avoidance of the inconveniences of </a:t>
            </a:r>
            <a:r>
              <a:rPr lang="en-US" sz="2000" dirty="0" err="1"/>
              <a:t>parenteral</a:t>
            </a:r>
            <a:r>
              <a:rPr lang="en-US" sz="2000" dirty="0"/>
              <a:t> </a:t>
            </a:r>
            <a:r>
              <a:rPr lang="en-US" sz="2000" dirty="0" smtClean="0"/>
              <a:t>therapy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Improved patient compliance due to the lower frequency of dosing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D72C-5FC0-482E-BF94-6F2E134DB139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A4E-5A10-44C9-94B0-5566FC2B876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Disadvantages of TDDS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Only relatively potent drugs can be so formulated</a:t>
            </a:r>
          </a:p>
          <a:p>
            <a:pPr lvl="1">
              <a:lnSpc>
                <a:spcPct val="90000"/>
              </a:lnSpc>
              <a:buNone/>
            </a:pP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Incidence of contact dermatitis has been reported in some patients</a:t>
            </a:r>
          </a:p>
          <a:p>
            <a:endParaRPr lang="en-029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Percutaneous absorption Enhancers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374904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Chemical enhancers – </a:t>
            </a:r>
            <a:r>
              <a:rPr lang="en-US" sz="3200" i="1" dirty="0">
                <a:solidFill>
                  <a:srgbClr val="00B050"/>
                </a:solidFill>
              </a:rPr>
              <a:t>Agents which reversibly alter the </a:t>
            </a:r>
            <a:r>
              <a:rPr lang="en-US" sz="3200" i="1" dirty="0" err="1" smtClean="0">
                <a:solidFill>
                  <a:srgbClr val="00B050"/>
                </a:solidFill>
              </a:rPr>
              <a:t>physico</a:t>
            </a:r>
            <a:r>
              <a:rPr lang="en-US" sz="3200" i="1" dirty="0" smtClean="0">
                <a:solidFill>
                  <a:srgbClr val="00B050"/>
                </a:solidFill>
              </a:rPr>
              <a:t>-chemical </a:t>
            </a:r>
            <a:r>
              <a:rPr lang="en-US" sz="3200" i="1" dirty="0">
                <a:solidFill>
                  <a:srgbClr val="00B050"/>
                </a:solidFill>
              </a:rPr>
              <a:t>nature of the stratum </a:t>
            </a:r>
            <a:r>
              <a:rPr lang="en-US" sz="3200" i="1" dirty="0" err="1">
                <a:solidFill>
                  <a:srgbClr val="00B050"/>
                </a:solidFill>
              </a:rPr>
              <a:t>corneum</a:t>
            </a:r>
            <a:r>
              <a:rPr lang="en-US" sz="3200" i="1" dirty="0">
                <a:solidFill>
                  <a:srgbClr val="00B050"/>
                </a:solidFill>
              </a:rPr>
              <a:t> to reduce its </a:t>
            </a:r>
            <a:r>
              <a:rPr lang="en-US" sz="3200" i="1" dirty="0" err="1">
                <a:solidFill>
                  <a:srgbClr val="00B050"/>
                </a:solidFill>
              </a:rPr>
              <a:t>diffusional</a:t>
            </a:r>
            <a:r>
              <a:rPr lang="en-US" sz="3200" i="1" dirty="0">
                <a:solidFill>
                  <a:srgbClr val="00B050"/>
                </a:solidFill>
              </a:rPr>
              <a:t> resistance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endParaRPr lang="en-US" sz="3200" dirty="0" smtClean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669792" cy="4525963"/>
          </a:xfrm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sz="2900" dirty="0" err="1" smtClean="0"/>
              <a:t>dimethyl</a:t>
            </a:r>
            <a:r>
              <a:rPr lang="en-US" sz="2900" dirty="0" smtClean="0"/>
              <a:t> </a:t>
            </a:r>
            <a:r>
              <a:rPr lang="en-US" sz="2900" dirty="0" err="1" smtClean="0"/>
              <a:t>acetamide</a:t>
            </a:r>
            <a:endParaRPr lang="en-US" sz="2900" dirty="0" smtClean="0"/>
          </a:p>
          <a:p>
            <a:pPr lvl="1">
              <a:lnSpc>
                <a:spcPct val="90000"/>
              </a:lnSpc>
              <a:buNone/>
            </a:pPr>
            <a:endParaRPr lang="en-US" sz="2900" dirty="0" smtClean="0"/>
          </a:p>
          <a:p>
            <a:pPr lvl="1">
              <a:lnSpc>
                <a:spcPct val="90000"/>
              </a:lnSpc>
            </a:pPr>
            <a:r>
              <a:rPr lang="en-US" sz="2900" dirty="0" err="1" smtClean="0"/>
              <a:t>dimethyl</a:t>
            </a:r>
            <a:r>
              <a:rPr lang="en-US" sz="2900" dirty="0" smtClean="0"/>
              <a:t> </a:t>
            </a:r>
            <a:r>
              <a:rPr lang="en-US" sz="2900" dirty="0" err="1" smtClean="0"/>
              <a:t>formamide</a:t>
            </a:r>
            <a:endParaRPr lang="en-US" sz="2900" dirty="0" smtClean="0"/>
          </a:p>
          <a:p>
            <a:pPr lvl="1">
              <a:lnSpc>
                <a:spcPct val="90000"/>
              </a:lnSpc>
              <a:buNone/>
            </a:pPr>
            <a:endParaRPr lang="en-US" sz="2900" dirty="0" smtClean="0"/>
          </a:p>
          <a:p>
            <a:pPr lvl="1">
              <a:lnSpc>
                <a:spcPct val="90000"/>
              </a:lnSpc>
            </a:pPr>
            <a:r>
              <a:rPr lang="en-US" sz="2900" dirty="0" err="1" smtClean="0"/>
              <a:t>dimethyl</a:t>
            </a:r>
            <a:r>
              <a:rPr lang="en-US" sz="2900" dirty="0" smtClean="0"/>
              <a:t> </a:t>
            </a:r>
            <a:r>
              <a:rPr lang="en-US" sz="2900" dirty="0" err="1" smtClean="0"/>
              <a:t>sulfoxide</a:t>
            </a:r>
            <a:endParaRPr lang="en-US" sz="29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9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Ethanol</a:t>
            </a:r>
          </a:p>
          <a:p>
            <a:pPr lvl="1">
              <a:lnSpc>
                <a:spcPct val="90000"/>
              </a:lnSpc>
              <a:buNone/>
            </a:pPr>
            <a:endParaRPr lang="en-US" sz="2900" dirty="0" smtClean="0"/>
          </a:p>
          <a:p>
            <a:pPr lvl="1">
              <a:lnSpc>
                <a:spcPct val="90000"/>
              </a:lnSpc>
            </a:pPr>
            <a:r>
              <a:rPr lang="en-US" sz="2900" dirty="0" smtClean="0"/>
              <a:t>oleic acid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9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polyethylene glycols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9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propylene glycol </a:t>
            </a:r>
          </a:p>
          <a:p>
            <a:pPr lvl="1">
              <a:lnSpc>
                <a:spcPct val="90000"/>
              </a:lnSpc>
            </a:pPr>
            <a:r>
              <a:rPr lang="en-US" sz="2900" dirty="0" smtClean="0"/>
              <a:t>sodium </a:t>
            </a:r>
            <a:r>
              <a:rPr lang="en-US" sz="2900" dirty="0" err="1" smtClean="0"/>
              <a:t>laurylsulphate</a:t>
            </a:r>
            <a:r>
              <a:rPr lang="en-US" sz="2900" dirty="0" smtClean="0"/>
              <a:t>. </a:t>
            </a:r>
          </a:p>
          <a:p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83BF-C865-473E-A15E-D7458BF183C4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23B2-83D6-476B-B39A-9439B37BBF5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New Enhancers</a:t>
            </a:r>
            <a:endParaRPr lang="en-029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029" dirty="0" smtClean="0"/>
              <a:t>Over the past 2 decades, several chemical skin permeation enhancers have been designed, synthesized, and evaluated:</a:t>
            </a:r>
          </a:p>
          <a:p>
            <a:r>
              <a:rPr lang="en-029" dirty="0" err="1" smtClean="0"/>
              <a:t>Azone</a:t>
            </a:r>
            <a:r>
              <a:rPr lang="en-029" dirty="0" smtClean="0"/>
              <a:t> (1-dodecylazacycloheptan-2-one) 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SEPA (2-n-nonyl-1,3-dioxolane) 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1-[2-(</a:t>
            </a:r>
            <a:r>
              <a:rPr lang="en-029" dirty="0" err="1" smtClean="0"/>
              <a:t>decylthio</a:t>
            </a:r>
            <a:r>
              <a:rPr lang="en-029" dirty="0" smtClean="0"/>
              <a:t>]ethyl)azacyclopentan-2-one (HPE-101) 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4-decyloxazolid-2-one(</a:t>
            </a:r>
            <a:r>
              <a:rPr lang="en-029" dirty="0" err="1" smtClean="0"/>
              <a:t>DermacTM</a:t>
            </a:r>
            <a:r>
              <a:rPr lang="en-029" dirty="0" smtClean="0"/>
              <a:t> SR-38)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err="1" smtClean="0"/>
              <a:t>dodecyl-N,N-dimethylamino</a:t>
            </a:r>
            <a:r>
              <a:rPr lang="en-029" dirty="0" smtClean="0"/>
              <a:t> </a:t>
            </a:r>
            <a:r>
              <a:rPr lang="en-029" dirty="0" err="1" smtClean="0"/>
              <a:t>isopropionate</a:t>
            </a:r>
            <a:r>
              <a:rPr lang="en-029" dirty="0" smtClean="0"/>
              <a:t> (DDAIP, </a:t>
            </a:r>
            <a:r>
              <a:rPr lang="en-029" dirty="0" err="1" smtClean="0"/>
              <a:t>NexACT</a:t>
            </a:r>
            <a:r>
              <a:rPr lang="en-029" dirty="0" smtClean="0"/>
              <a:t> 88) </a:t>
            </a:r>
            <a:endParaRPr lang="en-029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A957-00CE-4BF1-9DE6-533BF74ACD34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5DDBC-F3B9-45FE-9A5A-066FA63F39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3200"/>
          </a:p>
          <a:p>
            <a:r>
              <a:rPr lang="en-US" sz="3200"/>
              <a:t>	Transdermal drug delivery systems (TDDS) are dosage forms designed to facilitate the passage of therapeutic quantities of drug substances through the skin and into the general circulation for systemic effects.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21DF-8B92-4B99-8889-22D9201AA1A0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103D-FB98-48E6-B1F7-CD41B21DE4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70648" cy="1310640"/>
          </a:xfrm>
        </p:spPr>
        <p:txBody>
          <a:bodyPr>
            <a:noAutofit/>
          </a:bodyPr>
          <a:lstStyle/>
          <a:p>
            <a:r>
              <a:rPr lang="en-029" sz="2800" dirty="0" smtClean="0"/>
              <a:t>Structures of the skin permeation enhancers HPE-101, </a:t>
            </a:r>
            <a:r>
              <a:rPr lang="en-029" sz="2800" dirty="0" err="1" smtClean="0"/>
              <a:t>Dermac</a:t>
            </a:r>
            <a:r>
              <a:rPr lang="en-029" sz="2800" dirty="0" smtClean="0"/>
              <a:t> SR-38</a:t>
            </a:r>
            <a:br>
              <a:rPr lang="en-029" sz="2800" dirty="0" smtClean="0"/>
            </a:br>
            <a:r>
              <a:rPr lang="en-029" sz="2800" dirty="0" err="1" smtClean="0"/>
              <a:t>NexACT</a:t>
            </a:r>
            <a:r>
              <a:rPr lang="en-029" sz="2800" dirty="0" smtClean="0"/>
              <a:t> 88</a:t>
            </a:r>
            <a:endParaRPr lang="en-029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7250920" cy="485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ADVERSE LOCAL REACTIONS AND</a:t>
            </a:r>
            <a:br>
              <a:rPr lang="en-029" dirty="0" smtClean="0"/>
            </a:br>
            <a:r>
              <a:rPr lang="en-029" dirty="0" smtClean="0"/>
              <a:t>STRATEGIES FOR REDUCTION</a:t>
            </a:r>
            <a:endParaRPr lang="en-029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029" sz="3600" dirty="0" smtClean="0"/>
              <a:t>Adverse skin responses to chemical exposure are variable:</a:t>
            </a:r>
          </a:p>
          <a:p>
            <a:pPr>
              <a:buNone/>
            </a:pPr>
            <a:endParaRPr lang="en-029" sz="3600" dirty="0" smtClean="0"/>
          </a:p>
          <a:p>
            <a:pPr lvl="1"/>
            <a:r>
              <a:rPr lang="en-029" sz="3600" dirty="0" smtClean="0"/>
              <a:t>may be immediate or delayed</a:t>
            </a:r>
          </a:p>
          <a:p>
            <a:pPr lvl="1">
              <a:buNone/>
            </a:pPr>
            <a:endParaRPr lang="en-029" sz="3600" dirty="0" smtClean="0"/>
          </a:p>
          <a:p>
            <a:pPr lvl="1"/>
            <a:r>
              <a:rPr lang="en-029" sz="3600" dirty="0" smtClean="0"/>
              <a:t>Long or short duration. </a:t>
            </a:r>
          </a:p>
          <a:p>
            <a:pPr lvl="1">
              <a:buNone/>
            </a:pPr>
            <a:endParaRPr lang="en-029" sz="3600" dirty="0" smtClean="0"/>
          </a:p>
          <a:p>
            <a:pPr lvl="1"/>
            <a:r>
              <a:rPr lang="en-029" sz="3600" dirty="0" smtClean="0"/>
              <a:t>Irritant or allergic. </a:t>
            </a:r>
          </a:p>
          <a:p>
            <a:pPr lvl="1">
              <a:buNone/>
            </a:pPr>
            <a:endParaRPr lang="en-029" sz="3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42D4-B700-4C8F-A5F3-C4B4C1B015E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B957-356F-4367-A7FF-0FB8F369876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ADVERSE LOCAL REACTIONS AND</a:t>
            </a:r>
            <a:br>
              <a:rPr lang="en-029" dirty="0" smtClean="0"/>
            </a:br>
            <a:r>
              <a:rPr lang="en-029" dirty="0" smtClean="0"/>
              <a:t>STRATEGIES FOR REDUCTION …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029" dirty="0" smtClean="0"/>
              <a:t>Dermatological and </a:t>
            </a:r>
            <a:r>
              <a:rPr lang="en-029" dirty="0" err="1" smtClean="0"/>
              <a:t>transdermal</a:t>
            </a:r>
            <a:r>
              <a:rPr lang="en-029" dirty="0" smtClean="0"/>
              <a:t> formulations contain a complex mixture of active and inactive ingredients </a:t>
            </a:r>
          </a:p>
          <a:p>
            <a:pPr lvl="1">
              <a:buNone/>
            </a:pPr>
            <a:endParaRPr lang="en-029" dirty="0" smtClean="0"/>
          </a:p>
          <a:p>
            <a:pPr lvl="2"/>
            <a:r>
              <a:rPr lang="en-029" dirty="0" smtClean="0"/>
              <a:t>adverse reactions may be due to a formulation additive (</a:t>
            </a:r>
            <a:r>
              <a:rPr lang="en-029" dirty="0" err="1" smtClean="0"/>
              <a:t>excipient</a:t>
            </a:r>
            <a:r>
              <a:rPr lang="en-029" dirty="0" smtClean="0"/>
              <a:t>) and not necessarily an active compound. </a:t>
            </a:r>
          </a:p>
          <a:p>
            <a:pPr lvl="2">
              <a:buNone/>
            </a:pPr>
            <a:endParaRPr lang="en-029" dirty="0" smtClean="0"/>
          </a:p>
          <a:p>
            <a:pPr lvl="2"/>
            <a:r>
              <a:rPr lang="en-029" dirty="0" smtClean="0"/>
              <a:t>it is well known that the pressure sensitive adhesive used to produce intimate contact with the skin is more often the source of </a:t>
            </a:r>
            <a:r>
              <a:rPr lang="en-029" dirty="0" err="1" smtClean="0"/>
              <a:t>cutaneous</a:t>
            </a:r>
            <a:r>
              <a:rPr lang="en-029" dirty="0" smtClean="0"/>
              <a:t> reactivity &amp; not the drug.</a:t>
            </a:r>
          </a:p>
          <a:p>
            <a:pPr lvl="2">
              <a:buNone/>
            </a:pPr>
            <a:endParaRPr lang="en-029" dirty="0" smtClean="0"/>
          </a:p>
          <a:p>
            <a:pPr lvl="2"/>
            <a:r>
              <a:rPr lang="en-029" dirty="0" smtClean="0"/>
              <a:t>many of the inactive ingredients used in topical pharmaceutical dosage forms have the ability to alter the barrier function of the skin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Mitigating adverse local reaction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029" dirty="0" smtClean="0"/>
              <a:t>Plant extracts reputed to possess anti-irritant properties and have been recommended for use in cosmetic formulations:</a:t>
            </a:r>
          </a:p>
          <a:p>
            <a:pPr lvl="1">
              <a:buNone/>
            </a:pPr>
            <a:endParaRPr lang="en-029" dirty="0" smtClean="0"/>
          </a:p>
          <a:p>
            <a:r>
              <a:rPr lang="en-029" dirty="0" smtClean="0"/>
              <a:t>Tea tree oil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Borage seed oil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Paraguay tea extract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Kola nut extract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Oil of rosemary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Lavender oil.</a:t>
            </a:r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Mitigating adverse local reaction  …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029" dirty="0" smtClean="0"/>
              <a:t>Strontium nitrate (Cosmederm-7TM)</a:t>
            </a:r>
          </a:p>
          <a:p>
            <a:pPr lvl="1"/>
            <a:r>
              <a:rPr lang="en-029" dirty="0" smtClean="0"/>
              <a:t>reduce the sensory irritation and </a:t>
            </a:r>
            <a:r>
              <a:rPr lang="en-029" dirty="0" err="1" smtClean="0"/>
              <a:t>erythema</a:t>
            </a:r>
            <a:r>
              <a:rPr lang="en-029" dirty="0" smtClean="0"/>
              <a:t> produced following application of a 70% free glycolic acid peel &amp; histamine-induced itch</a:t>
            </a:r>
          </a:p>
          <a:p>
            <a:endParaRPr lang="en-029" sz="2800" dirty="0" smtClean="0"/>
          </a:p>
          <a:p>
            <a:r>
              <a:rPr lang="en-029" sz="2800" dirty="0" smtClean="0"/>
              <a:t>A combination of compounds </a:t>
            </a:r>
            <a:r>
              <a:rPr lang="en-029" sz="2800" b="1" i="1" dirty="0" smtClean="0">
                <a:solidFill>
                  <a:srgbClr val="00B050"/>
                </a:solidFill>
              </a:rPr>
              <a:t>(oleic acid, a short chain length alcohol, and a glycol, all gelled with a </a:t>
            </a:r>
            <a:r>
              <a:rPr lang="en-029" sz="2800" b="1" i="1" dirty="0" err="1" smtClean="0">
                <a:solidFill>
                  <a:srgbClr val="00B050"/>
                </a:solidFill>
              </a:rPr>
              <a:t>carbomer</a:t>
            </a:r>
            <a:r>
              <a:rPr lang="en-029" sz="2800" b="1" i="1" dirty="0" smtClean="0">
                <a:solidFill>
                  <a:srgbClr val="00B050"/>
                </a:solidFill>
              </a:rPr>
              <a:t>)</a:t>
            </a:r>
            <a:r>
              <a:rPr lang="en-029" sz="2800" dirty="0" smtClean="0"/>
              <a:t>, has been found to reduce chemical-induced inflammation associated with the topical application of several (CELLEDIRM, </a:t>
            </a:r>
            <a:r>
              <a:rPr lang="en-029" sz="2800" dirty="0" err="1" smtClean="0"/>
              <a:t>Cellegy</a:t>
            </a:r>
            <a:r>
              <a:rPr lang="en-029" sz="2800" dirty="0" smtClean="0"/>
              <a:t> Pharmaceuticals, Inc.).</a:t>
            </a:r>
            <a:endParaRPr lang="en-029" dirty="0" smtClean="0"/>
          </a:p>
          <a:p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Percutaneous</a:t>
            </a:r>
            <a:r>
              <a:rPr lang="en-US" i="1" dirty="0"/>
              <a:t> absorption Enhancers (Cont.)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Ionophoresis</a:t>
            </a:r>
            <a:r>
              <a:rPr lang="en-US" sz="2000" dirty="0"/>
              <a:t> – </a:t>
            </a:r>
            <a:r>
              <a:rPr lang="en-US" sz="2000" b="1" i="1" dirty="0"/>
              <a:t>Delivery of charged compounds across the skin membrane using applied electrical field.</a:t>
            </a:r>
            <a:r>
              <a:rPr lang="en-US" sz="2000" dirty="0"/>
              <a:t> E.g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Lindocaine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err="1" smtClean="0"/>
              <a:t>Dexamethasone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Insulin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err="1" smtClean="0"/>
              <a:t>verapamil</a:t>
            </a:r>
            <a:r>
              <a:rPr lang="en-US" sz="2000" dirty="0" smtClean="0"/>
              <a:t> 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err="1" smtClean="0"/>
              <a:t>propranolol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920E-1A16-4BFB-B688-89F478B83A75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CC8-70E0-4928-AF92-F8BEEE7E8F3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Percutaneous</a:t>
            </a:r>
            <a:r>
              <a:rPr lang="en-US" i="1" dirty="0" smtClean="0"/>
              <a:t> absorption </a:t>
            </a:r>
            <a:r>
              <a:rPr lang="en-US" sz="4900" i="1" dirty="0" smtClean="0"/>
              <a:t>Enhancers</a:t>
            </a:r>
            <a:r>
              <a:rPr lang="en-US" i="1" dirty="0" smtClean="0"/>
              <a:t> (Cont.)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4000" dirty="0" smtClean="0"/>
          </a:p>
          <a:p>
            <a:r>
              <a:rPr lang="en-US" sz="4000" b="1" dirty="0" err="1" smtClean="0"/>
              <a:t>Sonophoresis</a:t>
            </a:r>
            <a:r>
              <a:rPr lang="en-US" sz="4000" dirty="0" smtClean="0"/>
              <a:t> – Use of </a:t>
            </a:r>
            <a:r>
              <a:rPr lang="en-US" sz="4000" b="1" i="1" dirty="0" smtClean="0"/>
              <a:t>High frequency ultrasound to enhance </a:t>
            </a:r>
            <a:r>
              <a:rPr lang="en-US" sz="4000" b="1" i="1" dirty="0" err="1" smtClean="0"/>
              <a:t>transdermal</a:t>
            </a:r>
            <a:r>
              <a:rPr lang="en-US" sz="4000" b="1" i="1" dirty="0" smtClean="0"/>
              <a:t> drug delivery. </a:t>
            </a:r>
          </a:p>
          <a:p>
            <a:pPr>
              <a:buNone/>
            </a:pPr>
            <a:endParaRPr lang="en-US" sz="4000" b="1" i="1" dirty="0" smtClean="0"/>
          </a:p>
          <a:p>
            <a:r>
              <a:rPr lang="en-029" sz="4000" dirty="0" smtClean="0"/>
              <a:t>Therapeutic frequency ultrasound (1–3MHz) is most commonly used at </a:t>
            </a:r>
            <a:r>
              <a:rPr lang="en-029" sz="3600" dirty="0" smtClean="0"/>
              <a:t>intensity in the range of 0–2W/cm</a:t>
            </a:r>
            <a:r>
              <a:rPr lang="en-029" sz="3600" baseline="30000" dirty="0" smtClean="0"/>
              <a:t>2</a:t>
            </a:r>
            <a:r>
              <a:rPr lang="en-029" sz="3600" dirty="0" smtClean="0"/>
              <a:t>.</a:t>
            </a:r>
          </a:p>
          <a:p>
            <a:endParaRPr lang="en-029" sz="3600" dirty="0" smtClean="0"/>
          </a:p>
          <a:p>
            <a:r>
              <a:rPr lang="en-029" sz="3600" dirty="0" smtClean="0"/>
              <a:t>Therapeutic ultrasound has been attempted to enhance </a:t>
            </a:r>
            <a:r>
              <a:rPr lang="en-029" sz="3600" dirty="0" err="1" smtClean="0"/>
              <a:t>transdermal</a:t>
            </a:r>
            <a:r>
              <a:rPr lang="en-029" sz="3600" dirty="0" smtClean="0"/>
              <a:t> transport of more than 15 drugs</a:t>
            </a:r>
            <a:endParaRPr lang="en-US" sz="4000" b="1" i="1" dirty="0" smtClean="0"/>
          </a:p>
          <a:p>
            <a:pPr>
              <a:buNone/>
            </a:pPr>
            <a:endParaRPr lang="en-029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sz="4000" dirty="0" smtClean="0"/>
              <a:t>Mechanisms of </a:t>
            </a:r>
            <a:r>
              <a:rPr lang="en-029" sz="4000" dirty="0" err="1" smtClean="0"/>
              <a:t>sonophoretic</a:t>
            </a:r>
            <a:r>
              <a:rPr lang="en-029" sz="4000" dirty="0" smtClean="0"/>
              <a:t> transport</a:t>
            </a:r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029" sz="3600" dirty="0" err="1" smtClean="0"/>
              <a:t>Cavitation</a:t>
            </a:r>
            <a:endParaRPr lang="en-029" sz="3600" dirty="0" smtClean="0"/>
          </a:p>
          <a:p>
            <a:pPr>
              <a:buNone/>
            </a:pPr>
            <a:endParaRPr lang="en-029" sz="3600" dirty="0" smtClean="0"/>
          </a:p>
          <a:p>
            <a:r>
              <a:rPr lang="en-029" sz="3600" dirty="0" smtClean="0"/>
              <a:t>Acoustic streaming around the skin</a:t>
            </a:r>
          </a:p>
          <a:p>
            <a:pPr>
              <a:buNone/>
            </a:pPr>
            <a:endParaRPr lang="en-029" sz="3600" dirty="0" smtClean="0"/>
          </a:p>
          <a:p>
            <a:r>
              <a:rPr lang="en-029" sz="3600" dirty="0" err="1" smtClean="0"/>
              <a:t>Electroporation</a:t>
            </a:r>
            <a:endParaRPr lang="en-029" sz="3600" dirty="0" smtClean="0"/>
          </a:p>
          <a:p>
            <a:pPr>
              <a:buNone/>
            </a:pPr>
            <a:endParaRPr lang="en-029" sz="3600" dirty="0" smtClean="0"/>
          </a:p>
          <a:p>
            <a:r>
              <a:rPr lang="en-029" sz="3600" dirty="0" err="1" smtClean="0"/>
              <a:t>Thermoporation</a:t>
            </a:r>
            <a:r>
              <a:rPr lang="en-029" sz="3600" dirty="0" smtClean="0"/>
              <a:t> </a:t>
            </a:r>
            <a:endParaRPr lang="en-029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sz="3600" dirty="0" smtClean="0"/>
              <a:t>Mechanisms of </a:t>
            </a:r>
            <a:r>
              <a:rPr lang="en-029" sz="3600" dirty="0" err="1" smtClean="0"/>
              <a:t>sonophoretic</a:t>
            </a:r>
            <a:r>
              <a:rPr lang="en-029" sz="3600" dirty="0" smtClean="0"/>
              <a:t> transport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029" dirty="0" smtClean="0"/>
              <a:t>Ultrasound exposure in the therapeutic range causes </a:t>
            </a:r>
            <a:r>
              <a:rPr lang="en-029" dirty="0" err="1" smtClean="0"/>
              <a:t>cavitation</a:t>
            </a:r>
            <a:r>
              <a:rPr lang="en-029" dirty="0" smtClean="0"/>
              <a:t> in the </a:t>
            </a:r>
            <a:r>
              <a:rPr lang="en-029" dirty="0" err="1" smtClean="0"/>
              <a:t>keratinocytes</a:t>
            </a:r>
            <a:r>
              <a:rPr lang="en-029" dirty="0" smtClean="0"/>
              <a:t> of the stratum </a:t>
            </a:r>
            <a:r>
              <a:rPr lang="en-029" dirty="0" err="1" smtClean="0"/>
              <a:t>corneum</a:t>
            </a:r>
            <a:r>
              <a:rPr lang="en-029" dirty="0" smtClean="0"/>
              <a:t>.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Oscillations of the ultrasound-induced </a:t>
            </a:r>
            <a:r>
              <a:rPr lang="en-029" dirty="0" err="1" smtClean="0"/>
              <a:t>cavitation</a:t>
            </a:r>
            <a:r>
              <a:rPr lang="en-029" dirty="0" smtClean="0"/>
              <a:t> bubbles near the </a:t>
            </a:r>
            <a:r>
              <a:rPr lang="en-029" dirty="0" err="1" smtClean="0"/>
              <a:t>keratinocyte</a:t>
            </a:r>
            <a:r>
              <a:rPr lang="en-029" dirty="0" smtClean="0"/>
              <a:t>-lipid </a:t>
            </a:r>
            <a:r>
              <a:rPr lang="en-029" dirty="0" err="1" smtClean="0"/>
              <a:t>bilayer</a:t>
            </a:r>
            <a:r>
              <a:rPr lang="en-029" dirty="0" smtClean="0"/>
              <a:t> interfaces &amp; may, in turn, cause oscillations in the lipid </a:t>
            </a:r>
            <a:r>
              <a:rPr lang="en-029" dirty="0" err="1" smtClean="0"/>
              <a:t>bilayers</a:t>
            </a:r>
            <a:r>
              <a:rPr lang="en-029" dirty="0" smtClean="0"/>
              <a:t>, causing structural disorder of the SC lipids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Shock waves generated by the collapse of </a:t>
            </a:r>
            <a:r>
              <a:rPr lang="en-029" dirty="0" err="1" smtClean="0"/>
              <a:t>cavitation</a:t>
            </a:r>
            <a:r>
              <a:rPr lang="en-029" dirty="0" smtClean="0"/>
              <a:t> bubbles at the interfaces may also contribute to the structure-disordering effect.</a:t>
            </a:r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1447800"/>
          </a:xfrm>
        </p:spPr>
        <p:txBody>
          <a:bodyPr>
            <a:noAutofit/>
          </a:bodyPr>
          <a:lstStyle/>
          <a:p>
            <a:r>
              <a:rPr lang="en-029" sz="3200" dirty="0" smtClean="0"/>
              <a:t>Ultrasound-induced </a:t>
            </a:r>
            <a:r>
              <a:rPr lang="en-029" sz="3200" dirty="0" err="1" smtClean="0"/>
              <a:t>cavitation</a:t>
            </a:r>
            <a:r>
              <a:rPr lang="en-029" sz="3200" dirty="0" smtClean="0"/>
              <a:t> bubbles in stratum </a:t>
            </a:r>
            <a:r>
              <a:rPr lang="en-029" sz="3200" dirty="0" err="1" smtClean="0"/>
              <a:t>corneum</a:t>
            </a:r>
            <a:r>
              <a:rPr lang="en-029" sz="3200" dirty="0" smtClean="0"/>
              <a:t>,</a:t>
            </a:r>
            <a:r>
              <a:rPr lang="en-029" sz="2000" dirty="0" smtClean="0"/>
              <a:t> (</a:t>
            </a:r>
            <a:r>
              <a:rPr lang="en-029" sz="2000" dirty="0" err="1" smtClean="0"/>
              <a:t>Mitragotri</a:t>
            </a:r>
            <a:r>
              <a:rPr lang="en-029" sz="2000" dirty="0" smtClean="0"/>
              <a:t>, 2007)</a:t>
            </a:r>
            <a:endParaRPr lang="en-029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97" y="1824038"/>
            <a:ext cx="7468503" cy="43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919163"/>
          </a:xfrm>
        </p:spPr>
        <p:txBody>
          <a:bodyPr/>
          <a:lstStyle/>
          <a:p>
            <a:r>
              <a:rPr lang="en-US" i="1"/>
              <a:t>Skin Structure</a:t>
            </a:r>
            <a:r>
              <a:rPr lang="en-US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i="1" dirty="0"/>
              <a:t>The epidermis</a:t>
            </a:r>
            <a:r>
              <a:rPr lang="en-US" sz="2400" dirty="0"/>
              <a:t> –almost impermeable, dead layer of cells. It controls the </a:t>
            </a:r>
            <a:r>
              <a:rPr lang="en-US" sz="2400" dirty="0" err="1"/>
              <a:t>percutaneous</a:t>
            </a:r>
            <a:r>
              <a:rPr lang="en-US" sz="2400" dirty="0"/>
              <a:t> absorption of drugs and other chemical agents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400" b="1" i="1" dirty="0"/>
          </a:p>
          <a:p>
            <a:pPr>
              <a:lnSpc>
                <a:spcPct val="80000"/>
              </a:lnSpc>
            </a:pPr>
            <a:r>
              <a:rPr lang="en-US" sz="2400" b="1" i="1" dirty="0"/>
              <a:t>The dermis</a:t>
            </a:r>
            <a:r>
              <a:rPr lang="en-US" sz="2400" dirty="0"/>
              <a:t> –matrix of connective tissue made up of fibrous proteins (collagen, </a:t>
            </a:r>
            <a:r>
              <a:rPr lang="en-US" sz="2400" dirty="0" err="1"/>
              <a:t>elastin</a:t>
            </a:r>
            <a:r>
              <a:rPr lang="en-US" sz="2400" dirty="0"/>
              <a:t>, </a:t>
            </a:r>
            <a:r>
              <a:rPr lang="en-US" sz="2400" dirty="0" err="1"/>
              <a:t>reticulin</a:t>
            </a:r>
            <a:r>
              <a:rPr lang="en-US" sz="2400" dirty="0"/>
              <a:t>) embedded in </a:t>
            </a:r>
            <a:r>
              <a:rPr lang="en-US" sz="2400" dirty="0" err="1"/>
              <a:t>mucopolysaccharide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dirty="0"/>
              <a:t> It also contains nerves, blood vessels and lymphatic vessels and appendages such as sweat glands. 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Branches from arterial plexus deliver blood to sweat glands, hair follicles, subcutaneous fat and the dermis.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B17-B08B-4341-A737-9FC973BF9D82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629F-1570-421B-B957-21BC111C464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90600"/>
          </a:xfrm>
        </p:spPr>
        <p:txBody>
          <a:bodyPr>
            <a:noAutofit/>
          </a:bodyPr>
          <a:lstStyle/>
          <a:p>
            <a:r>
              <a:rPr lang="en-029" sz="3200" dirty="0" smtClean="0"/>
              <a:t>Human skin permeability to insulin</a:t>
            </a:r>
            <a:endParaRPr lang="en-029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83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6960780" cy="508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Agents for application of </a:t>
            </a:r>
            <a:r>
              <a:rPr lang="en-029" dirty="0" err="1" smtClean="0"/>
              <a:t>sonophoresis</a:t>
            </a:r>
            <a:r>
              <a:rPr lang="en-029" dirty="0" smtClean="0"/>
              <a:t>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029" dirty="0" smtClean="0"/>
              <a:t>steroidal anti-inflammatory drugs</a:t>
            </a:r>
          </a:p>
          <a:p>
            <a:pPr>
              <a:buNone/>
            </a:pPr>
            <a:endParaRPr lang="en-029" dirty="0" smtClean="0"/>
          </a:p>
          <a:p>
            <a:pPr lvl="1"/>
            <a:r>
              <a:rPr lang="en-029" dirty="0" smtClean="0"/>
              <a:t>hydrocortisone,</a:t>
            </a:r>
          </a:p>
          <a:p>
            <a:pPr lvl="1"/>
            <a:r>
              <a:rPr lang="en-029" dirty="0" err="1" smtClean="0"/>
              <a:t>dexamethasone</a:t>
            </a:r>
            <a:r>
              <a:rPr lang="en-029" dirty="0" smtClean="0"/>
              <a:t> </a:t>
            </a:r>
          </a:p>
          <a:p>
            <a:pPr lvl="1">
              <a:buNone/>
            </a:pPr>
            <a:endParaRPr lang="en-029" dirty="0" smtClean="0"/>
          </a:p>
          <a:p>
            <a:r>
              <a:rPr lang="en-029" dirty="0" smtClean="0"/>
              <a:t>non-steroidal anti-inflammatory drugs such as </a:t>
            </a:r>
            <a:r>
              <a:rPr lang="en-029" dirty="0" err="1" smtClean="0"/>
              <a:t>salicylates</a:t>
            </a:r>
            <a:r>
              <a:rPr lang="en-029" dirty="0" smtClean="0"/>
              <a:t> and ibuprofen</a:t>
            </a:r>
          </a:p>
          <a:p>
            <a:pPr>
              <a:buNone/>
            </a:pPr>
            <a:endParaRPr lang="en-029" dirty="0" smtClean="0"/>
          </a:p>
          <a:p>
            <a:r>
              <a:rPr lang="en-029" dirty="0" err="1" smtClean="0"/>
              <a:t>anesthetic</a:t>
            </a:r>
            <a:r>
              <a:rPr lang="en-029" dirty="0" smtClean="0"/>
              <a:t> agents such as </a:t>
            </a:r>
            <a:r>
              <a:rPr lang="en-029" dirty="0" err="1" smtClean="0"/>
              <a:t>lidocaine</a:t>
            </a: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r>
              <a:rPr lang="en-029" dirty="0" smtClean="0"/>
              <a:t>proteins such as insulin. </a:t>
            </a:r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46848" cy="990600"/>
          </a:xfrm>
        </p:spPr>
        <p:txBody>
          <a:bodyPr>
            <a:noAutofit/>
          </a:bodyPr>
          <a:lstStyle/>
          <a:p>
            <a:r>
              <a:rPr lang="en-029" sz="3200" dirty="0" smtClean="0"/>
              <a:t>Experimental set-up for </a:t>
            </a:r>
            <a:r>
              <a:rPr lang="en-029" sz="3200" dirty="0" err="1" smtClean="0"/>
              <a:t>sonophoresis</a:t>
            </a:r>
            <a:r>
              <a:rPr lang="en-029" sz="3200" dirty="0" smtClean="0"/>
              <a:t> delivery</a:t>
            </a:r>
            <a:endParaRPr lang="en-029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8552"/>
            <a:ext cx="5257800" cy="53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11238" y="354013"/>
            <a:ext cx="6646862" cy="911225"/>
          </a:xfrm>
        </p:spPr>
        <p:txBody>
          <a:bodyPr>
            <a:normAutofit fontScale="90000"/>
          </a:bodyPr>
          <a:lstStyle/>
          <a:p>
            <a:r>
              <a:rPr lang="en-US" sz="3400"/>
              <a:t>TRANSDERMAL DRUG DELIVERY SYSTEMS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3986-8E6E-41F2-9114-70F47D92ED78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C587-D237-4E6E-8E89-77FE5DC29162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352800" y="2819400"/>
          <a:ext cx="2133600" cy="1550988"/>
        </p:xfrm>
        <a:graphic>
          <a:graphicData uri="http://schemas.openxmlformats.org/presentationml/2006/ole">
            <p:oleObj spid="_x0000_s30722" name="Clip" r:id="rId4" imgW="4663440" imgH="3390840" progId="">
              <p:embed/>
            </p:oleObj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4953000"/>
            <a:ext cx="7419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/>
              <a:t>THANK YOU FOR YOUR 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112839"/>
          </a:xfrm>
        </p:spPr>
        <p:txBody>
          <a:bodyPr>
            <a:normAutofit fontScale="90000"/>
          </a:bodyPr>
          <a:lstStyle/>
          <a:p>
            <a:r>
              <a:rPr lang="en-US" dirty="0"/>
              <a:t>Drug transport through the Skin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epidermis is very selective and it provides major control for the permeation of the skin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Drug entry into the skin can occur through three possible routes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Through the hair </a:t>
            </a:r>
            <a:r>
              <a:rPr lang="en-US" dirty="0" smtClean="0"/>
              <a:t>follicles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Via the sweat duct 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Across the stratum </a:t>
            </a:r>
            <a:r>
              <a:rPr lang="en-US" dirty="0" err="1"/>
              <a:t>corneum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63D9-227A-4005-B146-AA27D6F85D7C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7C4F-5791-4F01-B478-8582B8C0BDD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Factors Affecting Percutaneous Drug Absorption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dirty="0"/>
              <a:t>Concentration of drug</a:t>
            </a:r>
            <a:r>
              <a:rPr lang="en-US" sz="2000" dirty="0"/>
              <a:t> – The amount of drug absorbed per unit surface area per time increases with increase in concentration of drug in the TDDS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0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Surface area of application</a:t>
            </a:r>
            <a:r>
              <a:rPr lang="en-US" sz="2000" dirty="0"/>
              <a:t> – More drug is absorbed from TDDS with larger size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0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Affinity of drug for skin and for the base</a:t>
            </a:r>
            <a:r>
              <a:rPr lang="en-US" sz="2000" dirty="0"/>
              <a:t> – Physicochemical attraction of drug should be higher for the skin than for the base. </a:t>
            </a:r>
            <a:r>
              <a:rPr lang="en-US" sz="2000" i="1" dirty="0"/>
              <a:t>PC should be </a:t>
            </a:r>
            <a:r>
              <a:rPr lang="en-US" sz="2000" i="1" dirty="0" smtClean="0"/>
              <a:t>adequate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i="1" dirty="0"/>
              <a:t>Molecular weight of the drug</a:t>
            </a:r>
            <a:r>
              <a:rPr lang="en-US" sz="2000" dirty="0"/>
              <a:t> – Drugs of molecular weight (MW) between 100 &amp; 800 can permeate the skin provided the lipid solubility is adequate. The ideal molecular size of drugs for TDDS is 100 – 400.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98C4-87A4-4F33-B09B-9EAEC9E82614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3D77-B399-4E91-9503-6EE9633E336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029" sz="4000" dirty="0" smtClean="0"/>
              <a:t>Partition coefficient of drug</a:t>
            </a:r>
            <a:endParaRPr lang="en-029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981199"/>
            <a:ext cx="7162800" cy="4475163"/>
          </a:xfrm>
        </p:spPr>
        <p:txBody>
          <a:bodyPr>
            <a:normAutofit/>
          </a:bodyPr>
          <a:lstStyle/>
          <a:p>
            <a:r>
              <a:rPr lang="en-029" sz="3600" b="1" i="1" dirty="0" smtClean="0"/>
              <a:t>Compounds with partition coefficients indicating an ability to dissolve in both oil and water (i.e. log P of 1–3) would permeate the skin relatively rapidly.</a:t>
            </a:r>
            <a:endParaRPr lang="en-029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42D4-B700-4C8F-A5F3-C4B4C1B015E2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B957-356F-4367-A7FF-0FB8F369876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1"/>
            <a:ext cx="6324600" cy="6164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Factors Affecting Percutaneous Drug Absorption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Hydration of the skin – The skin should be adequately hydrated for efficient drug absorption from TDDS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Site of application – Better delivery is achieved when TDDS is applied to site with thin horny </a:t>
            </a:r>
            <a:r>
              <a:rPr lang="en-US" dirty="0" smtClean="0"/>
              <a:t>layer (see below)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Duration of application – The longer the medicated application remains on, the greater the total drug absorbed.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FD3-589F-4063-B937-D8B45BE856BF}" type="datetime2">
              <a:rPr lang="en-US"/>
              <a:pPr/>
              <a:t>Thursday, April 28,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1277-D277-4227-AEC3-4A205B8E73A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Varying skin thicknesses at different body regions.</a:t>
            </a:r>
            <a:endParaRPr lang="en-029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3297-9F39-4300-807F-B511243A5609}" type="datetime2">
              <a:rPr lang="en-US" smtClean="0"/>
              <a:pPr/>
              <a:t>Thursday, April 28,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42A-96B2-4556-99B2-AB87EBD83FA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1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4" y="2057400"/>
            <a:ext cx="747585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668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029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096000"/>
            <a:ext cx="5562600" cy="457200"/>
          </a:xfrm>
        </p:spPr>
        <p:txBody>
          <a:bodyPr/>
          <a:lstStyle/>
          <a:p>
            <a:pPr algn="l"/>
            <a:r>
              <a:rPr lang="en-029" sz="1400" dirty="0" err="1" smtClean="0"/>
              <a:t>Rushmer</a:t>
            </a:r>
            <a:r>
              <a:rPr lang="en-029" sz="1400" dirty="0" smtClean="0"/>
              <a:t>, R.F.; </a:t>
            </a:r>
            <a:r>
              <a:rPr lang="en-029" sz="1400" dirty="0" err="1" smtClean="0"/>
              <a:t>Buettner</a:t>
            </a:r>
            <a:r>
              <a:rPr lang="en-029" sz="1400" dirty="0" smtClean="0"/>
              <a:t>, K.J.K.; Short, J.M.; </a:t>
            </a:r>
            <a:r>
              <a:rPr lang="en-029" sz="1400" dirty="0" err="1" smtClean="0"/>
              <a:t>Odland</a:t>
            </a:r>
            <a:r>
              <a:rPr lang="en-029" sz="1400" dirty="0" smtClean="0"/>
              <a:t>, G.F.</a:t>
            </a:r>
          </a:p>
          <a:p>
            <a:pPr algn="l"/>
            <a:r>
              <a:rPr lang="en-029" sz="1400" dirty="0" smtClean="0"/>
              <a:t>The skin. Science 1966, 154, 343–348.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803</TotalTime>
  <Words>1314</Words>
  <Application>Microsoft Office PowerPoint</Application>
  <PresentationFormat>On-screen Show (4:3)</PresentationFormat>
  <Paragraphs>317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Opulent</vt:lpstr>
      <vt:lpstr>Clip</vt:lpstr>
      <vt:lpstr>TRANSDERMAL DRUG DELIVERY SYSTEMS</vt:lpstr>
      <vt:lpstr>Introduction</vt:lpstr>
      <vt:lpstr>Skin Structure </vt:lpstr>
      <vt:lpstr>Drug transport through the Skin</vt:lpstr>
      <vt:lpstr>Factors Affecting Percutaneous Drug Absorption</vt:lpstr>
      <vt:lpstr>Partition coefficient of drug</vt:lpstr>
      <vt:lpstr>Slide 7</vt:lpstr>
      <vt:lpstr>Factors Affecting Percutaneous Drug Absorption</vt:lpstr>
      <vt:lpstr>Varying skin thicknesses at different body regions.</vt:lpstr>
      <vt:lpstr>Formulation of TDDS</vt:lpstr>
      <vt:lpstr>Drugs in TDDS</vt:lpstr>
      <vt:lpstr>Delivery Devices</vt:lpstr>
      <vt:lpstr>Monolithic systems</vt:lpstr>
      <vt:lpstr>Membrane controlled systems</vt:lpstr>
      <vt:lpstr>Membrane controlled systems .. Cont.</vt:lpstr>
      <vt:lpstr>Advantages of TDDS</vt:lpstr>
      <vt:lpstr>Disadvantages of TDDS</vt:lpstr>
      <vt:lpstr>Percutaneous absorption Enhancers </vt:lpstr>
      <vt:lpstr>New Enhancers</vt:lpstr>
      <vt:lpstr>Structures of the skin permeation enhancers HPE-101, Dermac SR-38 NexACT 88</vt:lpstr>
      <vt:lpstr>ADVERSE LOCAL REACTIONS AND STRATEGIES FOR REDUCTION</vt:lpstr>
      <vt:lpstr>ADVERSE LOCAL REACTIONS AND STRATEGIES FOR REDUCTION …</vt:lpstr>
      <vt:lpstr>Mitigating adverse local reaction </vt:lpstr>
      <vt:lpstr>Mitigating adverse local reaction  …</vt:lpstr>
      <vt:lpstr>Percutaneous absorption Enhancers (Cont.)</vt:lpstr>
      <vt:lpstr>Percutaneous absorption Enhancers (Cont.)</vt:lpstr>
      <vt:lpstr>Mechanisms of sonophoretic transport</vt:lpstr>
      <vt:lpstr>Mechanisms of sonophoretic transport</vt:lpstr>
      <vt:lpstr>Ultrasound-induced cavitation bubbles in stratum corneum, (Mitragotri, 2007)</vt:lpstr>
      <vt:lpstr>Human skin permeability to insulin</vt:lpstr>
      <vt:lpstr>Agents for application of sonophoresis </vt:lpstr>
      <vt:lpstr>Experimental set-up for sonophoresis delivery</vt:lpstr>
      <vt:lpstr>TRANSDERMAL DRUG DELIVERY SYSTEMS</vt:lpstr>
    </vt:vector>
  </TitlesOfParts>
  <Company>Fac. of Pharmacy, O.A.U, Ile-Ife, Nigeria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TRANSDERMAL DRUG DELIVERY SYSTEMS</dc:title>
  <dc:creator>Dr. A. S. Adebayo</dc:creator>
  <cp:lastModifiedBy>Your User Name</cp:lastModifiedBy>
  <cp:revision>25</cp:revision>
  <dcterms:created xsi:type="dcterms:W3CDTF">2004-02-15T12:05:42Z</dcterms:created>
  <dcterms:modified xsi:type="dcterms:W3CDTF">2011-04-29T08:26:13Z</dcterms:modified>
</cp:coreProperties>
</file>